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 Bold" charset="1" panose="00000800000000000000"/>
      <p:regular r:id="rId17"/>
    </p:embeddedFont>
    <p:embeddedFont>
      <p:font typeface="Open Sauce Heavy" charset="1" panose="00000A00000000000000"/>
      <p:regular r:id="rId18"/>
    </p:embeddedFont>
    <p:embeddedFont>
      <p:font typeface="Open Sauce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955953" y="2049085"/>
            <a:ext cx="6237819" cy="623779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747" t="0" r="-1674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7435" y="3489495"/>
            <a:ext cx="78988" cy="3562352"/>
            <a:chOff x="0" y="0"/>
            <a:chExt cx="20803" cy="938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7521" y="2701734"/>
            <a:ext cx="7214594" cy="12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7521" y="4063591"/>
            <a:ext cx="8320781" cy="365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74"/>
              </a:lnSpc>
            </a:pPr>
            <a:r>
              <a:rPr lang="en-US" sz="10482" spc="-209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Laptop price predictor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71315" y="1111509"/>
            <a:ext cx="3585988" cy="83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7"/>
              </a:lnSpc>
            </a:pPr>
            <a:r>
              <a:rPr lang="en-US" sz="2859" spc="-57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Artifial Intelligence &amp;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3899" y="869455"/>
            <a:ext cx="16920201" cy="8796706"/>
            <a:chOff x="0" y="0"/>
            <a:chExt cx="4456349" cy="2316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67085" y="3136015"/>
            <a:ext cx="15553829" cy="653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Key Takeaways:</a:t>
            </a:r>
          </a:p>
          <a:p>
            <a:pPr algn="l">
              <a:lnSpc>
                <a:spcPts val="5903"/>
              </a:lnSpc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Successfully developed a machine learning-based price prediction tool.</a:t>
            </a:r>
          </a:p>
          <a:p>
            <a:pPr algn="l">
              <a:lnSpc>
                <a:spcPts val="5903"/>
              </a:lnSpc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Integrated Flask to create a simple yet functional web application.</a:t>
            </a:r>
          </a:p>
          <a:p>
            <a:pPr algn="l">
              <a:lnSpc>
                <a:spcPts val="5903"/>
              </a:lnSpc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Work:</a:t>
            </a:r>
          </a:p>
          <a:p>
            <a:pPr algn="l">
              <a:lnSpc>
                <a:spcPts val="5903"/>
              </a:lnSpc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 more advanced models for better accuracy</a:t>
            </a:r>
          </a:p>
          <a:p>
            <a:pPr algn="l" marL="0" indent="0" lvl="0">
              <a:lnSpc>
                <a:spcPts val="5903"/>
              </a:lnSpc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Expand the dataset with more diverse laptop specifications</a:t>
            </a:r>
          </a:p>
          <a:p>
            <a:pPr algn="l" marL="0" indent="0" lvl="0">
              <a:lnSpc>
                <a:spcPts val="5903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83899" y="796987"/>
            <a:ext cx="16920201" cy="8941643"/>
          </a:xfrm>
          <a:custGeom>
            <a:avLst/>
            <a:gdLst/>
            <a:ahLst/>
            <a:cxnLst/>
            <a:rect r="r" b="b" t="t" l="l"/>
            <a:pathLst>
              <a:path h="8941643" w="16920201">
                <a:moveTo>
                  <a:pt x="0" y="0"/>
                </a:moveTo>
                <a:lnTo>
                  <a:pt x="16920202" y="0"/>
                </a:lnTo>
                <a:lnTo>
                  <a:pt x="16920202" y="8941643"/>
                </a:lnTo>
                <a:lnTo>
                  <a:pt x="0" y="8941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-4396" r="0" b="-439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7902" y="1559113"/>
            <a:ext cx="8721434" cy="116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58"/>
              </a:lnSpc>
              <a:spcBef>
                <a:spcPct val="0"/>
              </a:spcBef>
            </a:pPr>
            <a:r>
              <a:rPr lang="en-US" b="true" sz="6827" spc="-13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56034" y="3348832"/>
            <a:ext cx="8913718" cy="5266362"/>
            <a:chOff x="0" y="0"/>
            <a:chExt cx="2347646" cy="13870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7646" cy="1387025"/>
            </a:xfrm>
            <a:custGeom>
              <a:avLst/>
              <a:gdLst/>
              <a:ahLst/>
              <a:cxnLst/>
              <a:rect r="r" b="b" t="t" l="l"/>
              <a:pathLst>
                <a:path h="1387025" w="2347646">
                  <a:moveTo>
                    <a:pt x="35610" y="0"/>
                  </a:moveTo>
                  <a:lnTo>
                    <a:pt x="2312036" y="0"/>
                  </a:lnTo>
                  <a:cubicBezTo>
                    <a:pt x="2321480" y="0"/>
                    <a:pt x="2330538" y="3752"/>
                    <a:pt x="2337216" y="10430"/>
                  </a:cubicBezTo>
                  <a:cubicBezTo>
                    <a:pt x="2343894" y="17108"/>
                    <a:pt x="2347646" y="26166"/>
                    <a:pt x="2347646" y="35610"/>
                  </a:cubicBezTo>
                  <a:lnTo>
                    <a:pt x="2347646" y="1351415"/>
                  </a:lnTo>
                  <a:cubicBezTo>
                    <a:pt x="2347646" y="1360860"/>
                    <a:pt x="2343894" y="1369917"/>
                    <a:pt x="2337216" y="1376595"/>
                  </a:cubicBezTo>
                  <a:cubicBezTo>
                    <a:pt x="2330538" y="1383274"/>
                    <a:pt x="2321480" y="1387025"/>
                    <a:pt x="2312036" y="1387025"/>
                  </a:cubicBezTo>
                  <a:lnTo>
                    <a:pt x="35610" y="1387025"/>
                  </a:lnTo>
                  <a:cubicBezTo>
                    <a:pt x="26166" y="1387025"/>
                    <a:pt x="17108" y="1383274"/>
                    <a:pt x="10430" y="1376595"/>
                  </a:cubicBezTo>
                  <a:cubicBezTo>
                    <a:pt x="3752" y="1369917"/>
                    <a:pt x="0" y="1360860"/>
                    <a:pt x="0" y="1351415"/>
                  </a:cubicBezTo>
                  <a:lnTo>
                    <a:pt x="0" y="35610"/>
                  </a:lnTo>
                  <a:cubicBezTo>
                    <a:pt x="0" y="26166"/>
                    <a:pt x="3752" y="17108"/>
                    <a:pt x="10430" y="10430"/>
                  </a:cubicBezTo>
                  <a:cubicBezTo>
                    <a:pt x="17108" y="3752"/>
                    <a:pt x="26166" y="0"/>
                    <a:pt x="35610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347646" cy="1415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-1104" r="0" b="-110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11137" y="3455803"/>
            <a:ext cx="9258615" cy="4905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3"/>
              </a:lnSpc>
              <a:spcBef>
                <a:spcPct val="0"/>
              </a:spcBef>
            </a:pPr>
            <a:r>
              <a:rPr lang="en-US" b="true" sz="1424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472" r="0" b="-85472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072045" y="2646216"/>
            <a:ext cx="14205600" cy="6612084"/>
            <a:chOff x="0" y="0"/>
            <a:chExt cx="3741393" cy="17414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41393" cy="1741454"/>
            </a:xfrm>
            <a:custGeom>
              <a:avLst/>
              <a:gdLst/>
              <a:ahLst/>
              <a:cxnLst/>
              <a:rect r="r" b="b" t="t" l="l"/>
              <a:pathLst>
                <a:path h="1741454" w="3741393">
                  <a:moveTo>
                    <a:pt x="13625" y="0"/>
                  </a:moveTo>
                  <a:lnTo>
                    <a:pt x="3727768" y="0"/>
                  </a:lnTo>
                  <a:cubicBezTo>
                    <a:pt x="3731381" y="0"/>
                    <a:pt x="3734847" y="1435"/>
                    <a:pt x="3737402" y="3991"/>
                  </a:cubicBezTo>
                  <a:cubicBezTo>
                    <a:pt x="3739957" y="6546"/>
                    <a:pt x="3741393" y="10011"/>
                    <a:pt x="3741393" y="13625"/>
                  </a:cubicBezTo>
                  <a:lnTo>
                    <a:pt x="3741393" y="1727829"/>
                  </a:lnTo>
                  <a:cubicBezTo>
                    <a:pt x="3741393" y="1735354"/>
                    <a:pt x="3735293" y="1741454"/>
                    <a:pt x="3727768" y="1741454"/>
                  </a:cubicBezTo>
                  <a:lnTo>
                    <a:pt x="13625" y="1741454"/>
                  </a:lnTo>
                  <a:cubicBezTo>
                    <a:pt x="6100" y="1741454"/>
                    <a:pt x="0" y="1735354"/>
                    <a:pt x="0" y="1727829"/>
                  </a:cubicBezTo>
                  <a:lnTo>
                    <a:pt x="0" y="13625"/>
                  </a:lnTo>
                  <a:cubicBezTo>
                    <a:pt x="0" y="6100"/>
                    <a:pt x="6100" y="0"/>
                    <a:pt x="136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741393" cy="1760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22072" y="4641632"/>
            <a:ext cx="11603373" cy="453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376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Obj</a:t>
            </a:r>
            <a:r>
              <a:rPr lang="en-US" sz="376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ective: Predict laptop prices based on features like RAM, weight, CPU type, etc.</a:t>
            </a:r>
          </a:p>
          <a:p>
            <a:pPr algn="l">
              <a:lnSpc>
                <a:spcPts val="6030"/>
              </a:lnSpc>
            </a:pPr>
          </a:p>
          <a:p>
            <a:pPr algn="l">
              <a:lnSpc>
                <a:spcPts val="6030"/>
              </a:lnSpc>
            </a:pPr>
            <a:r>
              <a:rPr lang="en-US" sz="376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Importance: Helps consumers and sellers make informed decisions about laptop pricing.</a:t>
            </a:r>
          </a:p>
          <a:p>
            <a:pPr algn="ctr">
              <a:lnSpc>
                <a:spcPts val="603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284514" y="2977160"/>
            <a:ext cx="11877208" cy="111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62"/>
              </a:lnSpc>
              <a:spcBef>
                <a:spcPct val="0"/>
              </a:spcBef>
            </a:pPr>
            <a:r>
              <a:rPr lang="en-US" b="true" sz="6544" spc="-13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113923" y="9422022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37823" y="9422022"/>
            <a:ext cx="327444" cy="3274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61723" y="9422022"/>
            <a:ext cx="327444" cy="3274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2433" y="-339559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2433" y="271760"/>
            <a:ext cx="8735127" cy="12400317"/>
            <a:chOff x="0" y="0"/>
            <a:chExt cx="6350000" cy="9014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49873" cy="9041968"/>
            </a:xfrm>
            <a:custGeom>
              <a:avLst/>
              <a:gdLst/>
              <a:ahLst/>
              <a:cxnLst/>
              <a:rect r="r" b="b" t="t" l="l"/>
              <a:pathLst>
                <a:path h="9041968" w="6349873">
                  <a:moveTo>
                    <a:pt x="292100" y="0"/>
                  </a:moveTo>
                  <a:cubicBezTo>
                    <a:pt x="131445" y="0"/>
                    <a:pt x="0" y="239296"/>
                    <a:pt x="0" y="531769"/>
                  </a:cubicBezTo>
                  <a:lnTo>
                    <a:pt x="0" y="6066791"/>
                  </a:lnTo>
                  <a:cubicBezTo>
                    <a:pt x="0" y="6359263"/>
                    <a:pt x="128397" y="6649425"/>
                    <a:pt x="285369" y="6711619"/>
                  </a:cubicBezTo>
                  <a:lnTo>
                    <a:pt x="6064504" y="9002387"/>
                  </a:lnTo>
                  <a:cubicBezTo>
                    <a:pt x="6221476" y="9041968"/>
                    <a:pt x="6349873" y="8876150"/>
                    <a:pt x="6349873" y="8583677"/>
                  </a:cubicBezTo>
                  <a:lnTo>
                    <a:pt x="6349873" y="531769"/>
                  </a:lnTo>
                  <a:cubicBezTo>
                    <a:pt x="6349873" y="239296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63663" t="0" r="-63663" b="-6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334905" y="5642237"/>
            <a:ext cx="2264637" cy="1659361"/>
          </a:xfrm>
          <a:custGeom>
            <a:avLst/>
            <a:gdLst/>
            <a:ahLst/>
            <a:cxnLst/>
            <a:rect r="r" b="b" t="t" l="l"/>
            <a:pathLst>
              <a:path h="1659361" w="2264637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3811" y="914400"/>
            <a:ext cx="7188625" cy="93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4"/>
              </a:lnSpc>
              <a:spcBef>
                <a:spcPct val="0"/>
              </a:spcBef>
            </a:pPr>
            <a:r>
              <a:rPr lang="en-US" b="true" sz="5446" spc="-10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8146" y="2549228"/>
            <a:ext cx="9314287" cy="782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11"/>
              </a:lnSpc>
            </a:pPr>
            <a:r>
              <a:rPr lang="en-US" b="true" sz="3631" spc="5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</a:t>
            </a:r>
            <a:r>
              <a:rPr lang="en-US" b="true" sz="3631" spc="58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ey Tasks:</a:t>
            </a:r>
          </a:p>
          <a:p>
            <a:pPr algn="l" marL="740957" indent="-370479" lvl="1">
              <a:lnSpc>
                <a:spcPts val="5113"/>
              </a:lnSpc>
              <a:buFont typeface="Arial"/>
              <a:buChar char="•"/>
            </a:pPr>
            <a:r>
              <a:rPr lang="en-US" sz="3431" spc="54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Data collection and preprocessing</a:t>
            </a:r>
          </a:p>
          <a:p>
            <a:pPr algn="l" marL="740957" indent="-370479" lvl="1">
              <a:lnSpc>
                <a:spcPts val="5113"/>
              </a:lnSpc>
              <a:buFont typeface="Arial"/>
              <a:buChar char="•"/>
            </a:pPr>
            <a:r>
              <a:rPr lang="en-US" sz="3431" spc="54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Model training using Random Forest Regressor</a:t>
            </a:r>
          </a:p>
          <a:p>
            <a:pPr algn="l" marL="740957" indent="-370479" lvl="1">
              <a:lnSpc>
                <a:spcPts val="5113"/>
              </a:lnSpc>
              <a:buFont typeface="Arial"/>
              <a:buChar char="•"/>
            </a:pPr>
            <a:r>
              <a:rPr lang="en-US" sz="3431" spc="54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Web application development using Flask</a:t>
            </a:r>
          </a:p>
          <a:p>
            <a:pPr algn="l" marL="0" indent="0" lvl="0">
              <a:lnSpc>
                <a:spcPts val="5113"/>
              </a:lnSpc>
            </a:pPr>
          </a:p>
          <a:p>
            <a:pPr algn="l" marL="0" indent="0" lvl="0">
              <a:lnSpc>
                <a:spcPts val="5411"/>
              </a:lnSpc>
            </a:pPr>
            <a:r>
              <a:rPr lang="en-US" b="true" sz="3631" spc="58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Technologies Used:</a:t>
            </a:r>
          </a:p>
          <a:p>
            <a:pPr algn="l" marL="0" indent="0" lvl="0">
              <a:lnSpc>
                <a:spcPts val="5113"/>
              </a:lnSpc>
            </a:pPr>
            <a:r>
              <a:rPr lang="en-US" sz="3431" spc="54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Python, Flask, scikit-learn</a:t>
            </a:r>
          </a:p>
          <a:p>
            <a:pPr algn="l" marL="0" indent="0" lvl="0">
              <a:lnSpc>
                <a:spcPts val="5113"/>
              </a:lnSpc>
            </a:pPr>
            <a:r>
              <a:rPr lang="en-US" sz="3431" spc="54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HTML, CSS for the frontend</a:t>
            </a:r>
          </a:p>
          <a:p>
            <a:pPr algn="l" marL="0" indent="0" lvl="0">
              <a:lnSpc>
                <a:spcPts val="5113"/>
              </a:lnSpc>
            </a:pPr>
            <a:r>
              <a:rPr lang="en-US" sz="3431" spc="54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Random Forest Model for predictions</a:t>
            </a:r>
          </a:p>
          <a:p>
            <a:pPr algn="l" marL="0" indent="0" lvl="0">
              <a:lnSpc>
                <a:spcPts val="511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6601" y="698152"/>
            <a:ext cx="11100328" cy="341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9"/>
              </a:lnSpc>
            </a:pPr>
            <a:r>
              <a:rPr lang="en-US" sz="6492" spc="-129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Collection &amp; Preprocessing</a:t>
            </a:r>
          </a:p>
          <a:p>
            <a:pPr algn="l" marL="0" indent="0" lvl="0">
              <a:lnSpc>
                <a:spcPts val="908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404" y="6085479"/>
            <a:ext cx="482296" cy="4822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33000"/>
                  </a:srgbClr>
                </a:gs>
                <a:gs pos="100000">
                  <a:srgbClr val="004AAD">
                    <a:alpha val="33000"/>
                  </a:srgbClr>
                </a:gs>
              </a:gsLst>
              <a:lin ang="0"/>
            </a:gradFill>
            <a:ln w="742950" cap="sq">
              <a:gradFill>
                <a:gsLst>
                  <a:gs pos="0">
                    <a:srgbClr val="5DE0E6">
                      <a:alpha val="33000"/>
                    </a:srgbClr>
                  </a:gs>
                  <a:gs pos="100000">
                    <a:srgbClr val="004AAD">
                      <a:alpha val="3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07532" y="4374347"/>
            <a:ext cx="1228028" cy="1226514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07532" y="7032444"/>
            <a:ext cx="1228028" cy="1226514"/>
            <a:chOff x="0" y="0"/>
            <a:chExt cx="323431" cy="3230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00848" y="5853237"/>
            <a:ext cx="1183417" cy="118341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w="7429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-16666" r="0" b="-16666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581264" y="3720024"/>
            <a:ext cx="14256542" cy="614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8"/>
              </a:lnSpc>
              <a:spcBef>
                <a:spcPct val="0"/>
              </a:spcBef>
            </a:pPr>
            <a:r>
              <a:rPr lang="en-US" sz="355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Dataset: Laptop specifications (e.g., RAM, weight, company, CPU type, GPU type, etc.)</a:t>
            </a:r>
          </a:p>
          <a:p>
            <a:pPr algn="l">
              <a:lnSpc>
                <a:spcPts val="4908"/>
              </a:lnSpc>
              <a:spcBef>
                <a:spcPct val="0"/>
              </a:spcBef>
            </a:pPr>
          </a:p>
          <a:p>
            <a:pPr algn="l">
              <a:lnSpc>
                <a:spcPts val="4908"/>
              </a:lnSpc>
              <a:spcBef>
                <a:spcPct val="0"/>
              </a:spcBef>
            </a:pPr>
            <a:r>
              <a:rPr lang="en-US" sz="355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Preprocessing Steps:</a:t>
            </a:r>
          </a:p>
          <a:p>
            <a:pPr algn="l" marL="767870" indent="-383935" lvl="1">
              <a:lnSpc>
                <a:spcPts val="4908"/>
              </a:lnSpc>
              <a:buFont typeface="Arial"/>
              <a:buChar char="•"/>
            </a:pPr>
            <a:r>
              <a:rPr lang="en-US" sz="355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Handle missing values</a:t>
            </a:r>
          </a:p>
          <a:p>
            <a:pPr algn="l" marL="767870" indent="-383935" lvl="1">
              <a:lnSpc>
                <a:spcPts val="4908"/>
              </a:lnSpc>
              <a:buFont typeface="Arial"/>
              <a:buChar char="•"/>
            </a:pPr>
            <a:r>
              <a:rPr lang="en-US" sz="355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One-hot encode categorical features (e.g., company, CPU type)</a:t>
            </a:r>
          </a:p>
          <a:p>
            <a:pPr algn="l" marL="767870" indent="-383935" lvl="1">
              <a:lnSpc>
                <a:spcPts val="4908"/>
              </a:lnSpc>
              <a:buFont typeface="Arial"/>
              <a:buChar char="•"/>
            </a:pPr>
            <a:r>
              <a:rPr lang="en-US" sz="355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Scale numerical features</a:t>
            </a:r>
          </a:p>
          <a:p>
            <a:pPr algn="l" marL="767870" indent="-383935" lvl="1">
              <a:lnSpc>
                <a:spcPts val="4908"/>
              </a:lnSpc>
              <a:buFont typeface="Arial"/>
              <a:buChar char="•"/>
            </a:pPr>
            <a:r>
              <a:rPr lang="en-US" sz="355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Train-test Split: Used 80% of the data for training and 20% for testing.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3899" y="869455"/>
            <a:ext cx="16920201" cy="8796706"/>
            <a:chOff x="0" y="0"/>
            <a:chExt cx="4456349" cy="2316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-9259" r="0" b="-92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27902" y="1559113"/>
            <a:ext cx="8721434" cy="108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58"/>
              </a:lnSpc>
              <a:spcBef>
                <a:spcPct val="0"/>
              </a:spcBef>
            </a:pPr>
            <a:r>
              <a:rPr lang="en-US" b="true" sz="6327" spc="-12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1969" y="3561711"/>
            <a:ext cx="15553829" cy="59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Model: Random Forest Regressor</a:t>
            </a:r>
          </a:p>
          <a:p>
            <a:pPr algn="l">
              <a:lnSpc>
                <a:spcPts val="5903"/>
              </a:lnSpc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Why Random Forest?</a:t>
            </a:r>
          </a:p>
          <a:p>
            <a:pPr algn="l" marL="849766" indent="-424883" lvl="1">
              <a:lnSpc>
                <a:spcPts val="5903"/>
              </a:lnSpc>
              <a:buFont typeface="Arial"/>
              <a:buChar char="•"/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Handles large datasets well</a:t>
            </a:r>
          </a:p>
          <a:p>
            <a:pPr algn="l" marL="849766" indent="-424883" lvl="1">
              <a:lnSpc>
                <a:spcPts val="5903"/>
              </a:lnSpc>
              <a:buFont typeface="Arial"/>
              <a:buChar char="•"/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Provides good performance with minimal tuning</a:t>
            </a:r>
          </a:p>
          <a:p>
            <a:pPr algn="l" marL="849766" indent="-424883" lvl="1">
              <a:lnSpc>
                <a:spcPts val="5903"/>
              </a:lnSpc>
              <a:buFont typeface="Arial"/>
              <a:buChar char="•"/>
            </a:pPr>
            <a:r>
              <a:rPr lang="en-US" sz="39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Evaluation: MAE (Mean Absolute Error) and RMSE (Root Mean Squared Error) were used to evaluate performance.</a:t>
            </a:r>
          </a:p>
          <a:p>
            <a:pPr algn="l" marL="0" indent="0" lvl="0">
              <a:lnSpc>
                <a:spcPts val="590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8548" y="2061487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699" y="0"/>
                </a:lnTo>
                <a:lnTo>
                  <a:pt x="3293699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</a:blip>
            <a:stretch>
              <a:fillRect l="0" t="-955" r="0" b="-95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5579" y="1492413"/>
            <a:ext cx="11444666" cy="215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9"/>
              </a:lnSpc>
            </a:pPr>
            <a:r>
              <a:rPr lang="en-US" sz="6192" spc="-12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Flask Web Application</a:t>
            </a:r>
          </a:p>
          <a:p>
            <a:pPr algn="l" marL="0" indent="0" lvl="0">
              <a:lnSpc>
                <a:spcPts val="866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85579" y="3570784"/>
            <a:ext cx="14197514" cy="615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37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Frontend: HTML and CSS for creating the user interface</a:t>
            </a:r>
          </a:p>
          <a:p>
            <a:pPr algn="l">
              <a:lnSpc>
                <a:spcPts val="5569"/>
              </a:lnSpc>
            </a:pPr>
          </a:p>
          <a:p>
            <a:pPr algn="l">
              <a:lnSpc>
                <a:spcPts val="5569"/>
              </a:lnSpc>
            </a:pPr>
            <a:r>
              <a:rPr lang="en-US" sz="37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Backend: Flask to serve the machine learning model and handle user input</a:t>
            </a:r>
          </a:p>
          <a:p>
            <a:pPr algn="l">
              <a:lnSpc>
                <a:spcPts val="5569"/>
              </a:lnSpc>
            </a:pPr>
          </a:p>
          <a:p>
            <a:pPr algn="l">
              <a:lnSpc>
                <a:spcPts val="5569"/>
              </a:lnSpc>
            </a:pPr>
            <a:r>
              <a:rPr lang="en-US" sz="37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Key Features:</a:t>
            </a:r>
          </a:p>
          <a:p>
            <a:pPr algn="l">
              <a:lnSpc>
                <a:spcPts val="5569"/>
              </a:lnSpc>
            </a:pPr>
            <a:r>
              <a:rPr lang="en-US" sz="37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Form submission for user input (laptop specifications)</a:t>
            </a:r>
          </a:p>
          <a:p>
            <a:pPr algn="l">
              <a:lnSpc>
                <a:spcPts val="5569"/>
              </a:lnSpc>
            </a:pPr>
            <a:r>
              <a:rPr lang="en-US" sz="37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Prediction of laptop price displayed in real-time</a:t>
            </a:r>
          </a:p>
          <a:p>
            <a:pPr algn="l" marL="0" indent="0" lvl="0">
              <a:lnSpc>
                <a:spcPts val="556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591536" y="437160"/>
            <a:ext cx="2804163" cy="21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8"/>
              </a:lnSpc>
            </a:pPr>
            <a:r>
              <a:rPr lang="en-US" sz="6456" spc="-129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Demo </a:t>
            </a:r>
          </a:p>
          <a:p>
            <a:pPr algn="l">
              <a:lnSpc>
                <a:spcPts val="805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572745" y="-4849992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5"/>
                </a:lnTo>
                <a:lnTo>
                  <a:pt x="0" y="741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22418" y="2138152"/>
            <a:ext cx="13917433" cy="7718937"/>
          </a:xfrm>
          <a:custGeom>
            <a:avLst/>
            <a:gdLst/>
            <a:ahLst/>
            <a:cxnLst/>
            <a:rect r="r" b="b" t="t" l="l"/>
            <a:pathLst>
              <a:path h="7718937" w="13917433">
                <a:moveTo>
                  <a:pt x="0" y="0"/>
                </a:moveTo>
                <a:lnTo>
                  <a:pt x="13917434" y="0"/>
                </a:lnTo>
                <a:lnTo>
                  <a:pt x="13917434" y="7718937"/>
                </a:lnTo>
                <a:lnTo>
                  <a:pt x="0" y="7718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71" t="0" r="-3071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5970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23464" y="2621277"/>
            <a:ext cx="7071231" cy="4714154"/>
          </a:xfrm>
          <a:custGeom>
            <a:avLst/>
            <a:gdLst/>
            <a:ahLst/>
            <a:cxnLst/>
            <a:rect r="r" b="b" t="t" l="l"/>
            <a:pathLst>
              <a:path h="4714154" w="7071231">
                <a:moveTo>
                  <a:pt x="0" y="0"/>
                </a:moveTo>
                <a:lnTo>
                  <a:pt x="7071232" y="0"/>
                </a:lnTo>
                <a:lnTo>
                  <a:pt x="7071232" y="4714154"/>
                </a:lnTo>
                <a:lnTo>
                  <a:pt x="0" y="4714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59" r="0" b="-925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0437" y="1214020"/>
            <a:ext cx="10283027" cy="267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9"/>
              </a:lnSpc>
            </a:pPr>
            <a:r>
              <a:rPr lang="en-US" sz="7692" spc="-15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Results</a:t>
            </a:r>
          </a:p>
          <a:p>
            <a:pPr algn="l" marL="0" indent="0" lvl="0">
              <a:lnSpc>
                <a:spcPts val="1076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55393" y="2716552"/>
            <a:ext cx="11550459" cy="672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4"/>
              </a:lnSpc>
            </a:pPr>
          </a:p>
          <a:p>
            <a:pPr algn="l">
              <a:lnSpc>
                <a:spcPts val="6284"/>
              </a:lnSpc>
            </a:pPr>
            <a:r>
              <a:rPr lang="en-US" sz="41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Evaluation Metrics:</a:t>
            </a:r>
          </a:p>
          <a:p>
            <a:pPr algn="l">
              <a:lnSpc>
                <a:spcPts val="6284"/>
              </a:lnSpc>
            </a:pPr>
            <a:r>
              <a:rPr lang="en-US" sz="41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Mean Absolute Error (MAE)</a:t>
            </a:r>
          </a:p>
          <a:p>
            <a:pPr algn="l">
              <a:lnSpc>
                <a:spcPts val="6284"/>
              </a:lnSpc>
            </a:pPr>
            <a:r>
              <a:rPr lang="en-US" sz="41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Root Mean Squared Error (RMSE)</a:t>
            </a:r>
          </a:p>
          <a:p>
            <a:pPr algn="l">
              <a:lnSpc>
                <a:spcPts val="6284"/>
              </a:lnSpc>
            </a:pPr>
            <a:r>
              <a:rPr lang="en-US" sz="41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Performance:</a:t>
            </a:r>
          </a:p>
          <a:p>
            <a:pPr algn="l">
              <a:lnSpc>
                <a:spcPts val="6284"/>
              </a:lnSpc>
            </a:pPr>
            <a:r>
              <a:rPr lang="en-US" sz="41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model achieved good prediction accuracy based on these metrics.</a:t>
            </a:r>
          </a:p>
          <a:p>
            <a:pPr algn="l" marL="0" indent="0" lvl="0">
              <a:lnSpc>
                <a:spcPts val="1010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63037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 spc="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Claudia Alves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07668" y="2365959"/>
            <a:ext cx="14251632" cy="792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3"/>
              </a:lnSpc>
            </a:pPr>
          </a:p>
          <a:p>
            <a:pPr algn="l">
              <a:lnSpc>
                <a:spcPts val="5773"/>
              </a:lnSpc>
            </a:pPr>
            <a:r>
              <a:rPr lang="en-US" sz="3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Challenges Encountered:</a:t>
            </a:r>
          </a:p>
          <a:p>
            <a:pPr algn="l" marL="830928" indent="-415464" lvl="1">
              <a:lnSpc>
                <a:spcPts val="5773"/>
              </a:lnSpc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Missing or incomplete data handling</a:t>
            </a:r>
          </a:p>
          <a:p>
            <a:pPr algn="l" marL="830928" indent="-415464" lvl="1">
              <a:lnSpc>
                <a:spcPts val="5773"/>
              </a:lnSpc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Categorical feature encoding</a:t>
            </a:r>
          </a:p>
          <a:p>
            <a:pPr algn="l" marL="830928" indent="-415464" lvl="1">
              <a:lnSpc>
                <a:spcPts val="5773"/>
              </a:lnSpc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Ensuring model performance with unseen data</a:t>
            </a:r>
          </a:p>
          <a:p>
            <a:pPr algn="l">
              <a:lnSpc>
                <a:spcPts val="5773"/>
              </a:lnSpc>
            </a:pPr>
          </a:p>
          <a:p>
            <a:pPr algn="l">
              <a:lnSpc>
                <a:spcPts val="5773"/>
              </a:lnSpc>
            </a:pPr>
            <a:r>
              <a:rPr lang="en-US" sz="3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Limitations:</a:t>
            </a:r>
          </a:p>
          <a:p>
            <a:pPr algn="l" marL="830928" indent="-415464" lvl="1">
              <a:lnSpc>
                <a:spcPts val="5773"/>
              </a:lnSpc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May need more data to improve accuracy</a:t>
            </a:r>
          </a:p>
          <a:p>
            <a:pPr algn="l" marL="830928" indent="-415464" lvl="1">
              <a:lnSpc>
                <a:spcPts val="5773"/>
              </a:lnSpc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performance can vary with different laptop specifications</a:t>
            </a:r>
          </a:p>
          <a:p>
            <a:pPr algn="l" marL="0" indent="0" lvl="0">
              <a:lnSpc>
                <a:spcPts val="577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418CC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-955" r="0" b="-95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63037" y="904875"/>
            <a:ext cx="11383250" cy="11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89"/>
              </a:lnSpc>
              <a:spcBef>
                <a:spcPct val="0"/>
              </a:spcBef>
            </a:pPr>
            <a:r>
              <a:rPr lang="en-US" b="true" sz="6492" spc="-12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 &amp; Issues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61347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8" spc="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Everest Cantu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52697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 spc="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Aaron Loeb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DAGiI-Iu9R8</dc:identifier>
  <dcterms:modified xsi:type="dcterms:W3CDTF">2011-08-01T06:04:30Z</dcterms:modified>
  <cp:revision>1</cp:revision>
  <dc:title>Business</dc:title>
</cp:coreProperties>
</file>